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2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53" autoAdjust="0"/>
    <p:restoredTop sz="95883" autoAdjust="0"/>
  </p:normalViewPr>
  <p:slideViewPr>
    <p:cSldViewPr snapToGrid="0">
      <p:cViewPr varScale="1">
        <p:scale>
          <a:sx n="91" d="100"/>
          <a:sy n="91" d="100"/>
        </p:scale>
        <p:origin x="2968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90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</c:f>
              <c:strCache>
                <c:ptCount val="1"/>
                <c:pt idx="0">
                  <c:v>24 hours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Sheet1!$D$16:$L$16</c:f>
              <c:strCache>
                <c:ptCount val="9"/>
                <c:pt idx="0">
                  <c:v>(-)</c:v>
                </c:pt>
                <c:pt idx="1">
                  <c:v>pCMViR-TSC</c:v>
                </c:pt>
                <c:pt idx="2">
                  <c:v>4G</c:v>
                </c:pt>
                <c:pt idx="3">
                  <c:v>1G</c:v>
                </c:pt>
                <c:pt idx="4">
                  <c:v>6G</c:v>
                </c:pt>
                <c:pt idx="5">
                  <c:v>3G</c:v>
                </c:pt>
                <c:pt idx="6">
                  <c:v>7G</c:v>
                </c:pt>
                <c:pt idx="7">
                  <c:v>10G</c:v>
                </c:pt>
                <c:pt idx="8">
                  <c:v>9G</c:v>
                </c:pt>
              </c:strCache>
            </c:strRef>
          </c:cat>
          <c:val>
            <c:numRef>
              <c:f>Sheet1!$D$17:$L$17</c:f>
              <c:numCache>
                <c:formatCode>General</c:formatCode>
                <c:ptCount val="9"/>
                <c:pt idx="0">
                  <c:v>0.6</c:v>
                </c:pt>
                <c:pt idx="1">
                  <c:v>4.5999999999999996</c:v>
                </c:pt>
                <c:pt idx="2">
                  <c:v>1.2</c:v>
                </c:pt>
                <c:pt idx="3">
                  <c:v>2.6</c:v>
                </c:pt>
                <c:pt idx="4">
                  <c:v>1.6</c:v>
                </c:pt>
                <c:pt idx="5">
                  <c:v>0.9</c:v>
                </c:pt>
                <c:pt idx="6">
                  <c:v>3</c:v>
                </c:pt>
                <c:pt idx="7">
                  <c:v>1.9</c:v>
                </c:pt>
                <c:pt idx="8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F-F44D-B234-CD8825F70895}"/>
            </c:ext>
          </c:extLst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3 weeks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Sheet1!$D$16:$L$16</c:f>
              <c:strCache>
                <c:ptCount val="9"/>
                <c:pt idx="0">
                  <c:v>(-)</c:v>
                </c:pt>
                <c:pt idx="1">
                  <c:v>pCMViR-TSC</c:v>
                </c:pt>
                <c:pt idx="2">
                  <c:v>4G</c:v>
                </c:pt>
                <c:pt idx="3">
                  <c:v>1G</c:v>
                </c:pt>
                <c:pt idx="4">
                  <c:v>6G</c:v>
                </c:pt>
                <c:pt idx="5">
                  <c:v>3G</c:v>
                </c:pt>
                <c:pt idx="6">
                  <c:v>7G</c:v>
                </c:pt>
                <c:pt idx="7">
                  <c:v>10G</c:v>
                </c:pt>
                <c:pt idx="8">
                  <c:v>9G</c:v>
                </c:pt>
              </c:strCache>
            </c:strRef>
          </c:cat>
          <c:val>
            <c:numRef>
              <c:f>Sheet1!$D$18:$L$18</c:f>
              <c:numCache>
                <c:formatCode>General</c:formatCode>
                <c:ptCount val="9"/>
                <c:pt idx="0">
                  <c:v>0.7</c:v>
                </c:pt>
                <c:pt idx="1">
                  <c:v>0.7</c:v>
                </c:pt>
                <c:pt idx="2">
                  <c:v>10.6</c:v>
                </c:pt>
                <c:pt idx="3">
                  <c:v>3.8</c:v>
                </c:pt>
                <c:pt idx="4">
                  <c:v>3.7</c:v>
                </c:pt>
                <c:pt idx="5">
                  <c:v>0.9</c:v>
                </c:pt>
                <c:pt idx="6">
                  <c:v>4.0999999999999996</c:v>
                </c:pt>
                <c:pt idx="7">
                  <c:v>5.6</c:v>
                </c:pt>
                <c:pt idx="8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6F-F44D-B234-CD8825F70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08329232"/>
        <c:axId val="997638736"/>
      </c:barChart>
      <c:catAx>
        <c:axId val="1008329232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one"/>
        <c:spPr>
          <a:noFill/>
          <a:ln w="9525" cap="sq" cmpd="sng" algn="ctr">
            <a:solidFill>
              <a:schemeClr val="tx1"/>
            </a:solidFill>
            <a:miter lim="800000"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638736"/>
        <c:crosses val="autoZero"/>
        <c:auto val="1"/>
        <c:lblAlgn val="ctr"/>
        <c:lblOffset val="100"/>
        <c:noMultiLvlLbl val="0"/>
      </c:catAx>
      <c:valAx>
        <c:axId val="997638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32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A6C31ED6-6868-4642-8C7C-7A76D8A7BF1B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5DB44D6-6E49-D948-9C24-6B0289DA4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99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36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9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39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0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5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43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16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75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14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34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99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7E60-E07E-45CC-9F5B-7C72341D3100}" type="datetimeFigureOut">
              <a:rPr kumimoji="1" lang="ja-JP" altLang="en-US" smtClean="0"/>
              <a:t>2024/10/26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ED7D7-75E5-45E6-BE41-8DB434BD0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6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8EBD2BA-2E95-9630-D848-CEA3A725E8AB}"/>
              </a:ext>
            </a:extLst>
          </p:cNvPr>
          <p:cNvSpPr txBox="1"/>
          <p:nvPr/>
        </p:nvSpPr>
        <p:spPr>
          <a:xfrm>
            <a:off x="-54301" y="-78307"/>
            <a:ext cx="2217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Supplementary Figure 1</a:t>
            </a:r>
            <a:endParaRPr lang="ja-JP" altLang="en-US" sz="1600" dirty="0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BFBC36FD-4676-CF51-4334-DA69E2DB1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07" y="382804"/>
            <a:ext cx="2266347" cy="1733507"/>
          </a:xfrm>
          <a:prstGeom prst="rect">
            <a:avLst/>
          </a:prstGeom>
        </p:spPr>
      </p:pic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59B65437-3242-5AC4-2EC0-BA197A62BDED}"/>
              </a:ext>
            </a:extLst>
          </p:cNvPr>
          <p:cNvCxnSpPr>
            <a:cxnSpLocks/>
          </p:cNvCxnSpPr>
          <p:nvPr/>
        </p:nvCxnSpPr>
        <p:spPr>
          <a:xfrm>
            <a:off x="2373850" y="3571683"/>
            <a:ext cx="0" cy="2415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07264628-4ED8-7D4D-3719-4143E32DDC0A}"/>
              </a:ext>
            </a:extLst>
          </p:cNvPr>
          <p:cNvCxnSpPr>
            <a:cxnSpLocks/>
          </p:cNvCxnSpPr>
          <p:nvPr/>
        </p:nvCxnSpPr>
        <p:spPr>
          <a:xfrm>
            <a:off x="2373850" y="4104616"/>
            <a:ext cx="0" cy="2415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四角形: 角を丸くする 16">
            <a:extLst>
              <a:ext uri="{FF2B5EF4-FFF2-40B4-BE49-F238E27FC236}">
                <a16:creationId xmlns:a16="http://schemas.microsoft.com/office/drawing/2014/main" id="{463DD189-4D2C-301C-66E5-9060F7AB9758}"/>
              </a:ext>
            </a:extLst>
          </p:cNvPr>
          <p:cNvSpPr/>
          <p:nvPr/>
        </p:nvSpPr>
        <p:spPr>
          <a:xfrm>
            <a:off x="2882794" y="3779920"/>
            <a:ext cx="702191" cy="16695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EC5836B-E10A-D6E2-F15F-CF96F4F0FC47}"/>
              </a:ext>
            </a:extLst>
          </p:cNvPr>
          <p:cNvSpPr txBox="1"/>
          <p:nvPr/>
        </p:nvSpPr>
        <p:spPr>
          <a:xfrm>
            <a:off x="2804185" y="3749389"/>
            <a:ext cx="856147" cy="22465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Transposase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9173C81-6F22-B708-6FA6-181E70CABCB5}"/>
              </a:ext>
            </a:extLst>
          </p:cNvPr>
          <p:cNvSpPr txBox="1"/>
          <p:nvPr/>
        </p:nvSpPr>
        <p:spPr>
          <a:xfrm>
            <a:off x="1831179" y="4579801"/>
            <a:ext cx="1078013" cy="195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Genomic integration</a:t>
            </a:r>
            <a:endParaRPr kumimoji="1" lang="ja-JP" altLang="en-US" sz="11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29CBAC40-66D5-4D8B-0522-A871CE68B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919" y="4325752"/>
            <a:ext cx="1892533" cy="296171"/>
          </a:xfrm>
          <a:prstGeom prst="rect">
            <a:avLst/>
          </a:prstGeom>
        </p:spPr>
      </p:pic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C66709E-995D-54C1-EFFF-C93F959BBF2D}"/>
              </a:ext>
            </a:extLst>
          </p:cNvPr>
          <p:cNvSpPr txBox="1"/>
          <p:nvPr/>
        </p:nvSpPr>
        <p:spPr>
          <a:xfrm>
            <a:off x="2606298" y="4059396"/>
            <a:ext cx="530762" cy="195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Excision</a:t>
            </a:r>
            <a:endParaRPr kumimoji="1" lang="ja-JP" altLang="en-US" sz="11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pic>
        <p:nvPicPr>
          <p:cNvPr id="101" name="図 100">
            <a:extLst>
              <a:ext uri="{FF2B5EF4-FFF2-40B4-BE49-F238E27FC236}">
                <a16:creationId xmlns:a16="http://schemas.microsoft.com/office/drawing/2014/main" id="{F88FC5E8-5381-8E84-37A8-DA8D21DAFA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8986" y="3815502"/>
            <a:ext cx="1042399" cy="294462"/>
          </a:xfrm>
          <a:prstGeom prst="rect">
            <a:avLst/>
          </a:prstGeom>
        </p:spPr>
      </p:pic>
      <p:sp>
        <p:nvSpPr>
          <p:cNvPr id="102" name="加算記号 101">
            <a:extLst>
              <a:ext uri="{FF2B5EF4-FFF2-40B4-BE49-F238E27FC236}">
                <a16:creationId xmlns:a16="http://schemas.microsoft.com/office/drawing/2014/main" id="{9549E195-6F60-A30E-AC23-EB2709CADD03}"/>
              </a:ext>
            </a:extLst>
          </p:cNvPr>
          <p:cNvSpPr/>
          <p:nvPr/>
        </p:nvSpPr>
        <p:spPr>
          <a:xfrm>
            <a:off x="2218135" y="1919740"/>
            <a:ext cx="328171" cy="298652"/>
          </a:xfrm>
          <a:prstGeom prst="mathPl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2336E915-3EB5-41D1-8809-BF7ED4F84243}"/>
              </a:ext>
            </a:extLst>
          </p:cNvPr>
          <p:cNvSpPr txBox="1"/>
          <p:nvPr/>
        </p:nvSpPr>
        <p:spPr>
          <a:xfrm>
            <a:off x="2145951" y="3786376"/>
            <a:ext cx="438270" cy="353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/>
              <a:t>GP</a:t>
            </a:r>
            <a:endParaRPr kumimoji="1" lang="ja-JP" altLang="en-US" sz="16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C6E8DCC-18E5-F621-78CC-CC2936914916}"/>
              </a:ext>
            </a:extLst>
          </p:cNvPr>
          <p:cNvSpPr txBox="1"/>
          <p:nvPr/>
        </p:nvSpPr>
        <p:spPr>
          <a:xfrm>
            <a:off x="2151050" y="4305807"/>
            <a:ext cx="438270" cy="353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/>
              <a:t>GP</a:t>
            </a:r>
            <a:endParaRPr kumimoji="1" lang="ja-JP" altLang="en-US" sz="1600" dirty="0"/>
          </a:p>
        </p:txBody>
      </p:sp>
      <p:pic>
        <p:nvPicPr>
          <p:cNvPr id="105" name="図 104">
            <a:extLst>
              <a:ext uri="{FF2B5EF4-FFF2-40B4-BE49-F238E27FC236}">
                <a16:creationId xmlns:a16="http://schemas.microsoft.com/office/drawing/2014/main" id="{E9E4ABB7-0A98-0F43-D2D0-FEC606A558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3570" y="2140393"/>
            <a:ext cx="1892533" cy="1397928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8A36ECFA-2FC8-E729-5AD3-56F47B4B13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0045" y="386357"/>
            <a:ext cx="2266348" cy="1729956"/>
          </a:xfrm>
          <a:prstGeom prst="rect">
            <a:avLst/>
          </a:prstGeom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4AF4370D-DADA-DC86-B8C3-404BB7A236F2}"/>
              </a:ext>
            </a:extLst>
          </p:cNvPr>
          <p:cNvSpPr txBox="1"/>
          <p:nvPr/>
        </p:nvSpPr>
        <p:spPr>
          <a:xfrm>
            <a:off x="56347" y="33310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676494C5-07CA-DE7F-A6CA-271901489FAA}"/>
              </a:ext>
            </a:extLst>
          </p:cNvPr>
          <p:cNvSpPr txBox="1"/>
          <p:nvPr/>
        </p:nvSpPr>
        <p:spPr>
          <a:xfrm>
            <a:off x="3738873" y="22593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A4843427-7AAD-F571-1397-343CB898EB3D}"/>
              </a:ext>
            </a:extLst>
          </p:cNvPr>
          <p:cNvGrpSpPr/>
          <p:nvPr/>
        </p:nvGrpSpPr>
        <p:grpSpPr>
          <a:xfrm>
            <a:off x="3778226" y="2536568"/>
            <a:ext cx="2953675" cy="1992163"/>
            <a:chOff x="4209850" y="2816937"/>
            <a:chExt cx="2953675" cy="1992163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4AE60A47-3AC9-59F6-52CD-54B647D14C6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09850" y="2999893"/>
              <a:ext cx="2901349" cy="1809207"/>
              <a:chOff x="419672" y="6485644"/>
              <a:chExt cx="5116162" cy="3453568"/>
            </a:xfrm>
          </p:grpSpPr>
          <p:pic>
            <p:nvPicPr>
              <p:cNvPr id="112" name="図 111">
                <a:extLst>
                  <a:ext uri="{FF2B5EF4-FFF2-40B4-BE49-F238E27FC236}">
                    <a16:creationId xmlns:a16="http://schemas.microsoft.com/office/drawing/2014/main" id="{8DE37BBA-0CAB-10EF-F779-3AB525EDF54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r="17573"/>
              <a:stretch/>
            </p:blipFill>
            <p:spPr>
              <a:xfrm>
                <a:off x="996978" y="6485644"/>
                <a:ext cx="4411301" cy="2890071"/>
              </a:xfrm>
              <a:prstGeom prst="rect">
                <a:avLst/>
              </a:prstGeom>
            </p:spPr>
          </p:pic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A0BC9F3C-5956-10FE-8270-CD98053DFEE3}"/>
                  </a:ext>
                </a:extLst>
              </p:cNvPr>
              <p:cNvSpPr txBox="1"/>
              <p:nvPr/>
            </p:nvSpPr>
            <p:spPr>
              <a:xfrm rot="16200000">
                <a:off x="-559143" y="7516715"/>
                <a:ext cx="2690307" cy="7326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>
                    <a:cs typeface="Arial" panose="020B0604020202020204" pitchFamily="34" charset="0"/>
                  </a:rPr>
                  <a:t>Fluorescence</a:t>
                </a:r>
                <a:r>
                  <a:rPr kumimoji="1" lang="ja-JP" altLang="en-US" sz="1050" dirty="0">
                    <a:cs typeface="Arial" panose="020B0604020202020204" pitchFamily="34" charset="0"/>
                  </a:rPr>
                  <a:t> </a:t>
                </a:r>
                <a:r>
                  <a:rPr kumimoji="1" lang="en-US" altLang="ja-JP" sz="1050" dirty="0">
                    <a:cs typeface="Arial" panose="020B0604020202020204" pitchFamily="34" charset="0"/>
                  </a:rPr>
                  <a:t>intensity</a:t>
                </a:r>
              </a:p>
              <a:p>
                <a:pPr algn="ctr"/>
                <a:r>
                  <a:rPr lang="en-US" altLang="ja-JP" sz="1050" dirty="0">
                    <a:cs typeface="Arial" panose="020B0604020202020204" pitchFamily="34" charset="0"/>
                  </a:rPr>
                  <a:t>Count</a:t>
                </a:r>
                <a:r>
                  <a:rPr lang="ja-JP" altLang="en-US" sz="1050" dirty="0">
                    <a:cs typeface="Arial" panose="020B0604020202020204" pitchFamily="34" charset="0"/>
                  </a:rPr>
                  <a:t> </a:t>
                </a:r>
                <a:r>
                  <a:rPr lang="en-US" altLang="ja-JP" sz="1050" dirty="0">
                    <a:cs typeface="Arial" panose="020B0604020202020204" pitchFamily="34" charset="0"/>
                  </a:rPr>
                  <a:t>/</a:t>
                </a:r>
                <a:r>
                  <a:rPr lang="ja-JP" altLang="en-US" sz="1050" dirty="0">
                    <a:cs typeface="Arial" panose="020B0604020202020204" pitchFamily="34" charset="0"/>
                  </a:rPr>
                  <a:t> </a:t>
                </a:r>
                <a:r>
                  <a:rPr lang="en-US" altLang="ja-JP" sz="1050" dirty="0">
                    <a:cs typeface="Arial" panose="020B0604020202020204" pitchFamily="34" charset="0"/>
                  </a:rPr>
                  <a:t>well</a:t>
                </a:r>
                <a:endParaRPr kumimoji="1" lang="ja-JP" altLang="en-US" sz="105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D32A9E73-8A05-9903-EB7B-8E445CFB21BA}"/>
                  </a:ext>
                </a:extLst>
              </p:cNvPr>
              <p:cNvSpPr txBox="1"/>
              <p:nvPr/>
            </p:nvSpPr>
            <p:spPr>
              <a:xfrm>
                <a:off x="1514813" y="9146074"/>
                <a:ext cx="715718" cy="499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00" dirty="0">
                    <a:cs typeface="Arial" panose="020B0604020202020204" pitchFamily="34" charset="0"/>
                  </a:rPr>
                  <a:t>( − )</a:t>
                </a:r>
                <a:endParaRPr kumimoji="1" lang="ja-JP" altLang="en-US" sz="11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CE027F18-C3E2-09BD-3274-9B7A05D7F3DF}"/>
                  </a:ext>
                </a:extLst>
              </p:cNvPr>
              <p:cNvSpPr txBox="1"/>
              <p:nvPr/>
            </p:nvSpPr>
            <p:spPr>
              <a:xfrm>
                <a:off x="2257684" y="9146074"/>
                <a:ext cx="1100149" cy="793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 err="1">
                    <a:cs typeface="Arial" panose="020B0604020202020204" pitchFamily="34" charset="0"/>
                  </a:rPr>
                  <a:t>pCMViR</a:t>
                </a:r>
                <a:endParaRPr kumimoji="1" lang="en-US" altLang="ja-JP" sz="1050" dirty="0">
                  <a:cs typeface="Arial" panose="020B0604020202020204" pitchFamily="34" charset="0"/>
                </a:endParaRPr>
              </a:p>
              <a:p>
                <a:pPr algn="ctr"/>
                <a:r>
                  <a:rPr kumimoji="1" lang="en-US" altLang="ja-JP" sz="1050" dirty="0">
                    <a:cs typeface="Arial" panose="020B0604020202020204" pitchFamily="34" charset="0"/>
                  </a:rPr>
                  <a:t>-TSC</a:t>
                </a:r>
                <a:r>
                  <a:rPr lang="en-US" altLang="ja-JP" sz="1050" dirty="0">
                    <a:cs typeface="Arial" panose="020B0604020202020204" pitchFamily="34" charset="0"/>
                  </a:rPr>
                  <a:t>-GP</a:t>
                </a:r>
                <a:endParaRPr kumimoji="1" lang="ja-JP" altLang="en-US" sz="105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889D50E6-F8D5-A23E-F007-0D6D1460DF03}"/>
                  </a:ext>
                </a:extLst>
              </p:cNvPr>
              <p:cNvSpPr txBox="1"/>
              <p:nvPr/>
            </p:nvSpPr>
            <p:spPr>
              <a:xfrm>
                <a:off x="3202319" y="9146074"/>
                <a:ext cx="1286711" cy="793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>
                    <a:cs typeface="Arial" panose="020B0604020202020204" pitchFamily="34" charset="0"/>
                  </a:rPr>
                  <a:t>pSAKA-</a:t>
                </a:r>
                <a:r>
                  <a:rPr kumimoji="1" lang="en-US" altLang="ja-JP" sz="1050" u="sng" dirty="0">
                    <a:cs typeface="Arial" panose="020B0604020202020204" pitchFamily="34" charset="0"/>
                  </a:rPr>
                  <a:t>4B</a:t>
                </a:r>
              </a:p>
              <a:p>
                <a:pPr algn="ctr"/>
                <a:r>
                  <a:rPr lang="en-US" altLang="ja-JP" sz="1050" dirty="0">
                    <a:cs typeface="Arial" panose="020B0604020202020204" pitchFamily="34" charset="0"/>
                  </a:rPr>
                  <a:t>-GP</a:t>
                </a:r>
                <a:endParaRPr kumimoji="1" lang="en-US" altLang="ja-JP" sz="105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BB2FB1DF-50CF-FF28-1E45-BEB046680263}"/>
                  </a:ext>
                </a:extLst>
              </p:cNvPr>
              <p:cNvSpPr txBox="1"/>
              <p:nvPr/>
            </p:nvSpPr>
            <p:spPr>
              <a:xfrm>
                <a:off x="4249123" y="9146074"/>
                <a:ext cx="1286711" cy="793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>
                    <a:cs typeface="Arial" panose="020B0604020202020204" pitchFamily="34" charset="0"/>
                  </a:rPr>
                  <a:t>pSAKA-</a:t>
                </a:r>
                <a:r>
                  <a:rPr kumimoji="1" lang="en-US" altLang="ja-JP" sz="1050" u="sng" dirty="0">
                    <a:cs typeface="Arial" panose="020B0604020202020204" pitchFamily="34" charset="0"/>
                  </a:rPr>
                  <a:t>5B</a:t>
                </a:r>
              </a:p>
              <a:p>
                <a:pPr algn="ctr"/>
                <a:r>
                  <a:rPr lang="en-US" altLang="ja-JP" sz="1050" dirty="0">
                    <a:cs typeface="Arial" panose="020B0604020202020204" pitchFamily="34" charset="0"/>
                  </a:rPr>
                  <a:t>-GP</a:t>
                </a:r>
                <a:endParaRPr kumimoji="1" lang="en-US" altLang="ja-JP" sz="1050" dirty="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2802ED01-849A-EF22-B307-F0AC75741D17}"/>
                </a:ext>
              </a:extLst>
            </p:cNvPr>
            <p:cNvSpPr txBox="1"/>
            <p:nvPr/>
          </p:nvSpPr>
          <p:spPr>
            <a:xfrm>
              <a:off x="5661191" y="2816937"/>
              <a:ext cx="150233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</a:rPr>
                <a:t>■</a:t>
              </a:r>
              <a:r>
                <a:rPr kumimoji="1" lang="en-US" altLang="ja-JP" sz="1050" dirty="0"/>
                <a:t> 24 hours  </a:t>
              </a:r>
              <a:r>
                <a:rPr kumimoji="1" lang="ja-JP" altLang="en-US" sz="105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</a:rPr>
                <a:t>■</a:t>
              </a:r>
              <a:r>
                <a:rPr kumimoji="1" lang="en-US" altLang="ja-JP" sz="1050" dirty="0"/>
                <a:t> 3 weeks</a:t>
              </a:r>
              <a:endParaRPr kumimoji="1" lang="ja-JP" altLang="en-US" sz="1050"/>
            </a:p>
          </p:txBody>
        </p:sp>
      </p:grp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FFAF364E-C926-C68B-B2C3-53CE2C6E685A}"/>
              </a:ext>
            </a:extLst>
          </p:cNvPr>
          <p:cNvSpPr txBox="1"/>
          <p:nvPr/>
        </p:nvSpPr>
        <p:spPr>
          <a:xfrm rot="19276160">
            <a:off x="796721" y="934844"/>
            <a:ext cx="4347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MCS</a:t>
            </a:r>
            <a:endParaRPr kumimoji="1" lang="ja-JP" altLang="en-US" sz="105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3219917E-1D5A-1DE3-3CD6-8BA5C2B14395}"/>
              </a:ext>
            </a:extLst>
          </p:cNvPr>
          <p:cNvSpPr txBox="1"/>
          <p:nvPr/>
        </p:nvSpPr>
        <p:spPr>
          <a:xfrm rot="19285374">
            <a:off x="2952186" y="934844"/>
            <a:ext cx="4347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MCS</a:t>
            </a:r>
            <a:endParaRPr kumimoji="1" lang="ja-JP" altLang="en-US" sz="1050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9D5FB782-D8B8-83B7-6CA7-BE39D41A7E1E}"/>
              </a:ext>
            </a:extLst>
          </p:cNvPr>
          <p:cNvSpPr txBox="1"/>
          <p:nvPr/>
        </p:nvSpPr>
        <p:spPr>
          <a:xfrm>
            <a:off x="56347" y="475153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9E6AD2C0-5F5D-5E70-A227-7B621B2FAFC2}"/>
              </a:ext>
            </a:extLst>
          </p:cNvPr>
          <p:cNvSpPr txBox="1"/>
          <p:nvPr/>
        </p:nvSpPr>
        <p:spPr>
          <a:xfrm>
            <a:off x="3729324" y="5066865"/>
            <a:ext cx="308132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000" dirty="0"/>
              <a:t>The most frequent nucleotide Dr. Kozak found at each position from -6 to +4 is the consensus sequence: GCCA/GCC</a:t>
            </a:r>
            <a:r>
              <a:rPr lang="en" altLang="ja-JP" sz="1000" b="1" dirty="0">
                <a:solidFill>
                  <a:srgbClr val="FF0000"/>
                </a:solidFill>
              </a:rPr>
              <a:t>ATG</a:t>
            </a:r>
            <a:r>
              <a:rPr lang="en" altLang="ja-JP" sz="1000" dirty="0"/>
              <a:t>G (DNA version).</a:t>
            </a:r>
            <a:endParaRPr lang="ja-JP" altLang="en-US" sz="1000"/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42E64C3E-7C8D-58A2-1DF3-0726F1756C5B}"/>
              </a:ext>
            </a:extLst>
          </p:cNvPr>
          <p:cNvSpPr txBox="1"/>
          <p:nvPr/>
        </p:nvSpPr>
        <p:spPr>
          <a:xfrm>
            <a:off x="373304" y="6453210"/>
            <a:ext cx="3402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" altLang="ja-JP" sz="1000" dirty="0"/>
              <a:t>The start codons derived from the  </a:t>
            </a:r>
            <a:r>
              <a:rPr lang="en" altLang="ja-JP" sz="1000" dirty="0">
                <a:solidFill>
                  <a:srgbClr val="FF0000"/>
                </a:solidFill>
              </a:rPr>
              <a:t>270 human  </a:t>
            </a:r>
            <a:r>
              <a:rPr lang="en" altLang="ja-JP" sz="1000" dirty="0"/>
              <a:t>genes among the </a:t>
            </a:r>
            <a:r>
              <a:rPr lang="en" altLang="ja-JP" sz="1000" dirty="0">
                <a:solidFill>
                  <a:srgbClr val="FF0000"/>
                </a:solidFill>
              </a:rPr>
              <a:t>699</a:t>
            </a:r>
            <a:r>
              <a:rPr lang="en" altLang="ja-JP" sz="1000" dirty="0"/>
              <a:t> </a:t>
            </a:r>
            <a:r>
              <a:rPr lang="en" altLang="ja-JP" sz="1000" dirty="0">
                <a:solidFill>
                  <a:srgbClr val="FF0000"/>
                </a:solidFill>
              </a:rPr>
              <a:t>vertebrate</a:t>
            </a:r>
            <a:r>
              <a:rPr lang="en" altLang="ja-JP" sz="1000" dirty="0"/>
              <a:t> genes’ codons to search for sequence conservation upstream and downstream of the ATG.</a:t>
            </a:r>
            <a:endParaRPr lang="ja-JP" altLang="en-US" sz="1000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D44A37C-E3DB-8483-8274-5AFFBB40C3B0}"/>
              </a:ext>
            </a:extLst>
          </p:cNvPr>
          <p:cNvSpPr txBox="1"/>
          <p:nvPr/>
        </p:nvSpPr>
        <p:spPr>
          <a:xfrm>
            <a:off x="4086204" y="5578925"/>
            <a:ext cx="270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" altLang="ja-JP" sz="700" i="0" dirty="0">
                <a:effectLst/>
              </a:rPr>
              <a:t>Kozak M (1987). “An analysis of 5'-noncoding sequences from 699 vertebrate messenger RNAs”. </a:t>
            </a:r>
            <a:r>
              <a:rPr lang="en" altLang="ja-JP" sz="700" dirty="0">
                <a:effectLst/>
              </a:rPr>
              <a:t>Nucleic Acids Res </a:t>
            </a:r>
            <a:r>
              <a:rPr lang="en" altLang="ja-JP" sz="700" i="0" dirty="0">
                <a:effectLst/>
              </a:rPr>
              <a:t>15, 8125-48. </a:t>
            </a:r>
            <a:endParaRPr lang="ja-JP" altLang="en-US" sz="700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1231D6EF-9173-0D9C-96DE-54F365E3AA16}"/>
              </a:ext>
            </a:extLst>
          </p:cNvPr>
          <p:cNvSpPr txBox="1"/>
          <p:nvPr/>
        </p:nvSpPr>
        <p:spPr>
          <a:xfrm>
            <a:off x="4622384" y="6733180"/>
            <a:ext cx="210951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" altLang="ja-JP" sz="700" dirty="0">
                <a:effectLst/>
              </a:rPr>
              <a:t>Kozak, M. (1989) Context effects and inefficient initiation at non-AUG codons in eucaryotic cell-free translation systems. Mol Cell Biol 9</a:t>
            </a:r>
            <a:r>
              <a:rPr lang="en" altLang="ja-JP" sz="700" b="1" dirty="0"/>
              <a:t>,</a:t>
            </a:r>
            <a:r>
              <a:rPr lang="en" altLang="ja-JP" sz="700" b="1" dirty="0">
                <a:effectLst/>
              </a:rPr>
              <a:t> </a:t>
            </a:r>
            <a:r>
              <a:rPr lang="en" altLang="ja-JP" sz="700" dirty="0">
                <a:effectLst/>
              </a:rPr>
              <a:t>5073–80. 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859A9608-DAC0-4F87-F17B-521145A92348}"/>
              </a:ext>
            </a:extLst>
          </p:cNvPr>
          <p:cNvSpPr txBox="1"/>
          <p:nvPr/>
        </p:nvSpPr>
        <p:spPr>
          <a:xfrm>
            <a:off x="3748595" y="6060642"/>
            <a:ext cx="30248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000" dirty="0"/>
              <a:t>And the consensus sequence was optimized to a shorter sequence as ‘</a:t>
            </a:r>
            <a:r>
              <a:rPr lang="en" altLang="ja-JP" sz="1000" dirty="0">
                <a:solidFill>
                  <a:srgbClr val="FF0000"/>
                </a:solidFill>
              </a:rPr>
              <a:t>Kozak consensus sequence</a:t>
            </a:r>
            <a:r>
              <a:rPr lang="en" altLang="ja-JP" sz="1000" dirty="0"/>
              <a:t>: </a:t>
            </a:r>
            <a:r>
              <a:rPr lang="en-US" altLang="ja-JP" sz="1000" dirty="0">
                <a:solidFill>
                  <a:srgbClr val="000000"/>
                </a:solidFill>
                <a:effectLst/>
                <a:cs typeface="Georgia" panose="02040502050405020303" pitchFamily="18" charset="0"/>
              </a:rPr>
              <a:t>A/GCC</a:t>
            </a:r>
            <a:r>
              <a:rPr lang="en-US" altLang="ja-JP" sz="1000" b="1" dirty="0">
                <a:solidFill>
                  <a:srgbClr val="FF0000"/>
                </a:solidFill>
                <a:effectLst/>
                <a:cs typeface="Georgia" panose="02040502050405020303" pitchFamily="18" charset="0"/>
              </a:rPr>
              <a:t>ATG</a:t>
            </a:r>
            <a:r>
              <a:rPr lang="en-US" altLang="ja-JP" sz="1000" dirty="0">
                <a:solidFill>
                  <a:srgbClr val="000000"/>
                </a:solidFill>
                <a:effectLst/>
                <a:cs typeface="Georgia" panose="02040502050405020303" pitchFamily="18" charset="0"/>
              </a:rPr>
              <a:t>G’</a:t>
            </a:r>
            <a:r>
              <a:rPr lang="ja-JP" altLang="ja-JP" sz="1000">
                <a:effectLst/>
              </a:rPr>
              <a:t> </a:t>
            </a:r>
            <a:r>
              <a:rPr lang="en" altLang="ja-JP" sz="1000" dirty="0"/>
              <a:t> for the vertebrate translation reaction : GCCA/GCC</a:t>
            </a:r>
            <a:r>
              <a:rPr lang="en" altLang="ja-JP" sz="1000" b="1" dirty="0">
                <a:solidFill>
                  <a:srgbClr val="FF0000"/>
                </a:solidFill>
              </a:rPr>
              <a:t>ATG</a:t>
            </a:r>
            <a:r>
              <a:rPr lang="en" altLang="ja-JP" sz="1000" dirty="0"/>
              <a:t>G (DNA version).</a:t>
            </a:r>
            <a:endParaRPr lang="ja-JP" altLang="en-US" sz="1000"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175FEED-21F8-5074-7D0F-0739270A0488}"/>
              </a:ext>
            </a:extLst>
          </p:cNvPr>
          <p:cNvGrpSpPr>
            <a:grpSpLocks noChangeAspect="1"/>
          </p:cNvGrpSpPr>
          <p:nvPr/>
        </p:nvGrpSpPr>
        <p:grpSpPr>
          <a:xfrm>
            <a:off x="84574" y="5029611"/>
            <a:ext cx="3639697" cy="1404000"/>
            <a:chOff x="693365" y="5342625"/>
            <a:chExt cx="5706405" cy="2201229"/>
          </a:xfrm>
        </p:grpSpPr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43C33BCF-6CAE-920D-6299-8662AA95ABF0}"/>
                </a:ext>
              </a:extLst>
            </p:cNvPr>
            <p:cNvGrpSpPr/>
            <p:nvPr/>
          </p:nvGrpSpPr>
          <p:grpSpPr>
            <a:xfrm>
              <a:off x="693365" y="5505017"/>
              <a:ext cx="5706405" cy="2038837"/>
              <a:chOff x="693365" y="5505017"/>
              <a:chExt cx="5706405" cy="2038837"/>
            </a:xfrm>
          </p:grpSpPr>
          <p:pic>
            <p:nvPicPr>
              <p:cNvPr id="129" name="図 128">
                <a:extLst>
                  <a:ext uri="{FF2B5EF4-FFF2-40B4-BE49-F238E27FC236}">
                    <a16:creationId xmlns:a16="http://schemas.microsoft.com/office/drawing/2014/main" id="{ECBAAEC8-83AE-D248-31FE-788F06B568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3365" y="5505017"/>
                <a:ext cx="5571428" cy="1723231"/>
              </a:xfrm>
              <a:prstGeom prst="rect">
                <a:avLst/>
              </a:prstGeom>
            </p:spPr>
          </p:pic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406C459C-7441-CABE-3750-D4BB9FF33AD5}"/>
                  </a:ext>
                </a:extLst>
              </p:cNvPr>
              <p:cNvSpPr txBox="1"/>
              <p:nvPr/>
            </p:nvSpPr>
            <p:spPr>
              <a:xfrm>
                <a:off x="4912357" y="7141398"/>
                <a:ext cx="49422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+1</a:t>
                </a:r>
                <a:endParaRPr kumimoji="1" lang="ja-JP" altLang="en-US" sz="1200"/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EF46008A-6CDD-DFF2-6BBF-7ED57B4FDFA0}"/>
                  </a:ext>
                </a:extLst>
              </p:cNvPr>
              <p:cNvSpPr txBox="1"/>
              <p:nvPr/>
            </p:nvSpPr>
            <p:spPr>
              <a:xfrm>
                <a:off x="5243423" y="7141398"/>
                <a:ext cx="49422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+2</a:t>
                </a:r>
                <a:endParaRPr kumimoji="1" lang="ja-JP" altLang="en-US" sz="1200"/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468F65D9-7740-91F6-0338-4166CA59762D}"/>
                  </a:ext>
                </a:extLst>
              </p:cNvPr>
              <p:cNvSpPr txBox="1"/>
              <p:nvPr/>
            </p:nvSpPr>
            <p:spPr>
              <a:xfrm>
                <a:off x="5574490" y="7141398"/>
                <a:ext cx="49422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+3</a:t>
                </a:r>
                <a:endParaRPr kumimoji="1" lang="ja-JP" altLang="en-US" sz="1200"/>
              </a:p>
            </p:txBody>
          </p:sp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95EF2115-82C9-AF27-4308-30D870A46052}"/>
                  </a:ext>
                </a:extLst>
              </p:cNvPr>
              <p:cNvSpPr txBox="1"/>
              <p:nvPr/>
            </p:nvSpPr>
            <p:spPr>
              <a:xfrm>
                <a:off x="5905550" y="7141398"/>
                <a:ext cx="49422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+4</a:t>
                </a:r>
                <a:endParaRPr kumimoji="1" lang="ja-JP" altLang="en-US" sz="1200"/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A6DC51AC-DD76-F512-B4B7-B9F5ECAEC0A7}"/>
                  </a:ext>
                </a:extLst>
              </p:cNvPr>
              <p:cNvSpPr txBox="1"/>
              <p:nvPr/>
            </p:nvSpPr>
            <p:spPr>
              <a:xfrm>
                <a:off x="4626176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/>
                  <a:t>-</a:t>
                </a:r>
                <a:r>
                  <a:rPr kumimoji="1" lang="en-US" altLang="ja-JP" sz="1200" dirty="0"/>
                  <a:t>1</a:t>
                </a:r>
                <a:endParaRPr kumimoji="1" lang="ja-JP" altLang="en-US" sz="1200"/>
              </a:p>
            </p:txBody>
          </p:sp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45A9FEB9-1FB7-5AC5-9871-D2F6FF3E1D90}"/>
                  </a:ext>
                </a:extLst>
              </p:cNvPr>
              <p:cNvSpPr txBox="1"/>
              <p:nvPr/>
            </p:nvSpPr>
            <p:spPr>
              <a:xfrm>
                <a:off x="4339994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-2</a:t>
                </a:r>
                <a:endParaRPr kumimoji="1" lang="ja-JP" altLang="en-US" sz="1200"/>
              </a:p>
            </p:txBody>
          </p: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3C5483A6-1F66-8BBF-D0E6-98BA49799A96}"/>
                  </a:ext>
                </a:extLst>
              </p:cNvPr>
              <p:cNvSpPr txBox="1"/>
              <p:nvPr/>
            </p:nvSpPr>
            <p:spPr>
              <a:xfrm>
                <a:off x="4053811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-3</a:t>
                </a:r>
                <a:endParaRPr kumimoji="1" lang="ja-JP" altLang="en-US" sz="1200"/>
              </a:p>
            </p:txBody>
          </p:sp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C89777E3-B1C2-2A65-AB29-30C533412A5C}"/>
                  </a:ext>
                </a:extLst>
              </p:cNvPr>
              <p:cNvSpPr txBox="1"/>
              <p:nvPr/>
            </p:nvSpPr>
            <p:spPr>
              <a:xfrm>
                <a:off x="3767630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-4</a:t>
                </a:r>
                <a:endParaRPr kumimoji="1" lang="ja-JP" altLang="en-US" sz="1200"/>
              </a:p>
            </p:txBody>
          </p:sp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A587DDE0-3FF4-D568-741C-6DFCDCC4E1F9}"/>
                  </a:ext>
                </a:extLst>
              </p:cNvPr>
              <p:cNvSpPr txBox="1"/>
              <p:nvPr/>
            </p:nvSpPr>
            <p:spPr>
              <a:xfrm>
                <a:off x="3481448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-5</a:t>
                </a:r>
                <a:endParaRPr kumimoji="1" lang="ja-JP" altLang="en-US" sz="1200"/>
              </a:p>
            </p:txBody>
          </p:sp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C8150ADC-495C-E4AB-B9EA-180265C87266}"/>
                  </a:ext>
                </a:extLst>
              </p:cNvPr>
              <p:cNvSpPr txBox="1"/>
              <p:nvPr/>
            </p:nvSpPr>
            <p:spPr>
              <a:xfrm>
                <a:off x="3195265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-6</a:t>
                </a:r>
                <a:endParaRPr kumimoji="1" lang="ja-JP" altLang="en-US" sz="1200"/>
              </a:p>
            </p:txBody>
          </p: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D86E1CB9-7636-E0A3-7654-5B9549A4BF98}"/>
                  </a:ext>
                </a:extLst>
              </p:cNvPr>
              <p:cNvSpPr txBox="1"/>
              <p:nvPr/>
            </p:nvSpPr>
            <p:spPr>
              <a:xfrm>
                <a:off x="2909083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-7</a:t>
                </a:r>
                <a:endParaRPr kumimoji="1" lang="ja-JP" altLang="en-US" sz="1200"/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F7A02D92-43A3-CBE5-6509-B88AE80E1FD0}"/>
                  </a:ext>
                </a:extLst>
              </p:cNvPr>
              <p:cNvSpPr txBox="1"/>
              <p:nvPr/>
            </p:nvSpPr>
            <p:spPr>
              <a:xfrm>
                <a:off x="2622900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-8</a:t>
                </a:r>
                <a:endParaRPr kumimoji="1" lang="ja-JP" altLang="en-US" sz="1200"/>
              </a:p>
            </p:txBody>
          </p:sp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52AFEC01-16A3-19FC-CBBD-D5770B6F3541}"/>
                  </a:ext>
                </a:extLst>
              </p:cNvPr>
              <p:cNvSpPr txBox="1"/>
              <p:nvPr/>
            </p:nvSpPr>
            <p:spPr>
              <a:xfrm>
                <a:off x="2336719" y="7141398"/>
                <a:ext cx="449967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-9</a:t>
                </a:r>
                <a:endParaRPr kumimoji="1" lang="ja-JP" altLang="en-US" sz="1200"/>
              </a:p>
            </p:txBody>
          </p:sp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9920F98A-0262-9B3D-F0F6-127FA75E9F0C}"/>
                  </a:ext>
                </a:extLst>
              </p:cNvPr>
              <p:cNvSpPr txBox="1"/>
              <p:nvPr/>
            </p:nvSpPr>
            <p:spPr>
              <a:xfrm>
                <a:off x="1933518" y="7141398"/>
                <a:ext cx="56409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-10</a:t>
                </a:r>
                <a:endParaRPr kumimoji="1" lang="ja-JP" altLang="en-US" sz="1200"/>
              </a:p>
            </p:txBody>
          </p:sp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8D7AE0E3-A02A-F575-1E5D-CCBD8C8E518F}"/>
                  </a:ext>
                </a:extLst>
              </p:cNvPr>
              <p:cNvSpPr txBox="1"/>
              <p:nvPr/>
            </p:nvSpPr>
            <p:spPr>
              <a:xfrm>
                <a:off x="1530319" y="7141398"/>
                <a:ext cx="56409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-11</a:t>
                </a:r>
                <a:endParaRPr kumimoji="1" lang="ja-JP" altLang="en-US" sz="1200"/>
              </a:p>
            </p:txBody>
          </p:sp>
          <p:sp>
            <p:nvSpPr>
              <p:cNvPr id="145" name="テキスト ボックス 144">
                <a:extLst>
                  <a:ext uri="{FF2B5EF4-FFF2-40B4-BE49-F238E27FC236}">
                    <a16:creationId xmlns:a16="http://schemas.microsoft.com/office/drawing/2014/main" id="{DAE8A474-32D8-B25F-0C11-CDDDFC97B7D3}"/>
                  </a:ext>
                </a:extLst>
              </p:cNvPr>
              <p:cNvSpPr txBox="1"/>
              <p:nvPr/>
            </p:nvSpPr>
            <p:spPr>
              <a:xfrm>
                <a:off x="1127119" y="7141398"/>
                <a:ext cx="564090" cy="4024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-12</a:t>
                </a:r>
                <a:endParaRPr kumimoji="1" lang="ja-JP" altLang="en-US" sz="1200"/>
              </a:p>
            </p:txBody>
          </p:sp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5761A0A1-E967-E818-AF9D-3C649669B091}"/>
                  </a:ext>
                </a:extLst>
              </p:cNvPr>
              <p:cNvSpPr txBox="1"/>
              <p:nvPr/>
            </p:nvSpPr>
            <p:spPr>
              <a:xfrm>
                <a:off x="1352102" y="5567710"/>
                <a:ext cx="3437857" cy="3860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000"/>
                  <a:t>https://weblogo.threeplusone.com/</a:t>
                </a:r>
              </a:p>
            </p:txBody>
          </p:sp>
        </p:grp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E7614E02-CCEF-A404-55FF-4E3FB9A6BBE4}"/>
                </a:ext>
              </a:extLst>
            </p:cNvPr>
            <p:cNvSpPr txBox="1"/>
            <p:nvPr/>
          </p:nvSpPr>
          <p:spPr>
            <a:xfrm>
              <a:off x="1352104" y="5342625"/>
              <a:ext cx="1500225" cy="3577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" altLang="ja-JP" sz="1000" dirty="0" err="1"/>
                <a:t>WebLogo</a:t>
              </a:r>
              <a:r>
                <a:rPr lang="en" altLang="ja-JP" sz="1000" dirty="0"/>
                <a:t> 3</a:t>
              </a:r>
              <a:endParaRPr lang="ja-JP" altLang="en-US" sz="1000"/>
            </a:p>
          </p:txBody>
        </p: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D19047CF-4B10-3493-F830-58F66E5A1DC1}"/>
              </a:ext>
            </a:extLst>
          </p:cNvPr>
          <p:cNvSpPr txBox="1"/>
          <p:nvPr/>
        </p:nvSpPr>
        <p:spPr>
          <a:xfrm>
            <a:off x="56347" y="716682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CCA339E2-12B5-45BD-28E0-906C905D8F85}"/>
              </a:ext>
            </a:extLst>
          </p:cNvPr>
          <p:cNvGrpSpPr/>
          <p:nvPr/>
        </p:nvGrpSpPr>
        <p:grpSpPr>
          <a:xfrm>
            <a:off x="1601112" y="7297742"/>
            <a:ext cx="3424945" cy="2572250"/>
            <a:chOff x="316871" y="7197008"/>
            <a:chExt cx="3424945" cy="2572250"/>
          </a:xfrm>
        </p:grpSpPr>
        <p:graphicFrame>
          <p:nvGraphicFramePr>
            <p:cNvPr id="149" name="グラフ 148">
              <a:extLst>
                <a:ext uri="{FF2B5EF4-FFF2-40B4-BE49-F238E27FC236}">
                  <a16:creationId xmlns:a16="http://schemas.microsoft.com/office/drawing/2014/main" id="{0A9B5206-64AD-3E4B-D176-B99C15251F89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550085" y="7365820"/>
            <a:ext cx="3191731" cy="14530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FDA15741-DD2C-EE84-DD03-364E3D0C8573}"/>
                </a:ext>
              </a:extLst>
            </p:cNvPr>
            <p:cNvSpPr txBox="1"/>
            <p:nvPr/>
          </p:nvSpPr>
          <p:spPr>
            <a:xfrm rot="16200000">
              <a:off x="-200450" y="7907092"/>
              <a:ext cx="1409360" cy="3747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060"/>
                </a:lnSpc>
              </a:pPr>
              <a:r>
                <a:rPr kumimoji="1" lang="en-US" altLang="ja-JP" sz="1050" dirty="0"/>
                <a:t>Fluorescence intensity</a:t>
              </a:r>
            </a:p>
            <a:p>
              <a:pPr algn="ctr">
                <a:lnSpc>
                  <a:spcPts val="1060"/>
                </a:lnSpc>
              </a:pPr>
              <a:r>
                <a:rPr lang="en-US" altLang="ja-JP" sz="1050" dirty="0"/>
                <a:t>Count / well</a:t>
              </a:r>
              <a:endParaRPr kumimoji="1" lang="ja-JP" altLang="en-US" sz="1050"/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9EF3609F-9231-94E6-D96E-9FFAE49837B9}"/>
                </a:ext>
              </a:extLst>
            </p:cNvPr>
            <p:cNvSpPr txBox="1"/>
            <p:nvPr/>
          </p:nvSpPr>
          <p:spPr>
            <a:xfrm rot="16200000">
              <a:off x="772640" y="9111546"/>
              <a:ext cx="106150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 err="1">
                  <a:cs typeface="Arial" panose="020B0604020202020204" pitchFamily="34" charset="0"/>
                </a:rPr>
                <a:t>pCMViR</a:t>
              </a:r>
              <a:r>
                <a:rPr kumimoji="1" lang="en-US" altLang="ja-JP" sz="1050" dirty="0">
                  <a:cs typeface="Arial" panose="020B0604020202020204" pitchFamily="34" charset="0"/>
                </a:rPr>
                <a:t>-TSC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ja-JP" altLang="en-US" sz="1050" dirty="0">
                <a:cs typeface="Arial" panose="020B0604020202020204" pitchFamily="34" charset="0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46C70790-257F-8093-EBA7-7EA2DBBF44F5}"/>
                </a:ext>
              </a:extLst>
            </p:cNvPr>
            <p:cNvSpPr txBox="1"/>
            <p:nvPr/>
          </p:nvSpPr>
          <p:spPr>
            <a:xfrm rot="16200000">
              <a:off x="1145954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4B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FAB1CF68-F951-D2CE-A96B-65227E4F4CEC}"/>
                </a:ext>
              </a:extLst>
            </p:cNvPr>
            <p:cNvSpPr txBox="1"/>
            <p:nvPr/>
          </p:nvSpPr>
          <p:spPr>
            <a:xfrm rot="16200000">
              <a:off x="1451140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lang="en-US" altLang="ja-JP" sz="1050" u="sng" dirty="0">
                  <a:cs typeface="Arial" panose="020B0604020202020204" pitchFamily="34" charset="0"/>
                </a:rPr>
                <a:t>1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EB76531D-010C-E5C5-E29D-1EDEC6A98F9A}"/>
                </a:ext>
              </a:extLst>
            </p:cNvPr>
            <p:cNvSpPr txBox="1"/>
            <p:nvPr/>
          </p:nvSpPr>
          <p:spPr>
            <a:xfrm rot="16200000">
              <a:off x="844963" y="8660300"/>
              <a:ext cx="30649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(-)</a:t>
              </a:r>
              <a:endParaRPr kumimoji="1" lang="ja-JP" altLang="en-US" sz="1050"/>
            </a:p>
          </p:txBody>
        </p: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1297F468-97D0-5954-8837-BD669B10AC0D}"/>
                </a:ext>
              </a:extLst>
            </p:cNvPr>
            <p:cNvSpPr txBox="1"/>
            <p:nvPr/>
          </p:nvSpPr>
          <p:spPr>
            <a:xfrm rot="16200000">
              <a:off x="1756326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2B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70916E6C-EEFA-DF9A-4110-77900792CC4C}"/>
                </a:ext>
              </a:extLst>
            </p:cNvPr>
            <p:cNvSpPr txBox="1"/>
            <p:nvPr/>
          </p:nvSpPr>
          <p:spPr>
            <a:xfrm rot="16200000">
              <a:off x="2061512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3B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5D5B1F0B-E881-1458-96D6-D53B98C4A780}"/>
                </a:ext>
              </a:extLst>
            </p:cNvPr>
            <p:cNvSpPr txBox="1"/>
            <p:nvPr/>
          </p:nvSpPr>
          <p:spPr>
            <a:xfrm rot="16200000">
              <a:off x="2366698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lang="en-US" altLang="ja-JP" sz="1050" u="sng" dirty="0">
                  <a:cs typeface="Arial" panose="020B0604020202020204" pitchFamily="34" charset="0"/>
                </a:rPr>
                <a:t>6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8" name="テキスト ボックス 157">
              <a:extLst>
                <a:ext uri="{FF2B5EF4-FFF2-40B4-BE49-F238E27FC236}">
                  <a16:creationId xmlns:a16="http://schemas.microsoft.com/office/drawing/2014/main" id="{5F908280-5053-03CD-51F0-0C8E2AE56DB7}"/>
                </a:ext>
              </a:extLst>
            </p:cNvPr>
            <p:cNvSpPr txBox="1"/>
            <p:nvPr/>
          </p:nvSpPr>
          <p:spPr>
            <a:xfrm rot="16200000">
              <a:off x="2671884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lang="en-US" altLang="ja-JP" sz="1050" u="sng" dirty="0">
                  <a:cs typeface="Arial" panose="020B0604020202020204" pitchFamily="34" charset="0"/>
                </a:rPr>
                <a:t>7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3F2638D8-461A-64C1-068F-96B8BAEC45F2}"/>
                </a:ext>
              </a:extLst>
            </p:cNvPr>
            <p:cNvSpPr txBox="1"/>
            <p:nvPr/>
          </p:nvSpPr>
          <p:spPr>
            <a:xfrm rot="16200000">
              <a:off x="2977072" y="9043419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cs typeface="Arial" panose="020B0604020202020204" pitchFamily="34" charset="0"/>
                </a:rPr>
                <a:t>pSAKA-</a:t>
              </a:r>
              <a:r>
                <a:rPr lang="en-US" altLang="ja-JP" sz="1050" u="sng" dirty="0">
                  <a:cs typeface="Arial" panose="020B0604020202020204" pitchFamily="34" charset="0"/>
                </a:rPr>
                <a:t>8</a:t>
              </a:r>
              <a:r>
                <a:rPr kumimoji="1" lang="en-US" altLang="ja-JP" sz="1050" u="sng" dirty="0">
                  <a:cs typeface="Arial" panose="020B0604020202020204" pitchFamily="34" charset="0"/>
                </a:rPr>
                <a:t>B</a:t>
              </a:r>
              <a:r>
                <a:rPr lang="en-US" altLang="ja-JP" sz="1050" dirty="0">
                  <a:cs typeface="Arial" panose="020B0604020202020204" pitchFamily="34" charset="0"/>
                </a:rPr>
                <a:t>-GP</a:t>
              </a:r>
              <a:endParaRPr kumimoji="1" lang="en-US" altLang="ja-JP" sz="1050" dirty="0">
                <a:cs typeface="Arial" panose="020B0604020202020204" pitchFamily="34" charset="0"/>
              </a:endParaRP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7ACEDB9D-1A0D-F521-3485-CF441C5EB639}"/>
                </a:ext>
              </a:extLst>
            </p:cNvPr>
            <p:cNvSpPr txBox="1"/>
            <p:nvPr/>
          </p:nvSpPr>
          <p:spPr>
            <a:xfrm>
              <a:off x="761775" y="7197008"/>
              <a:ext cx="95891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/>
                <a:t>HEK293T cells</a:t>
              </a:r>
              <a:endParaRPr kumimoji="1" lang="ja-JP" altLang="en-US" sz="1050" b="1"/>
            </a:p>
          </p:txBody>
        </p:sp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47152767-14BA-F568-F7E0-C5EA037E1623}"/>
                </a:ext>
              </a:extLst>
            </p:cNvPr>
            <p:cNvSpPr txBox="1"/>
            <p:nvPr/>
          </p:nvSpPr>
          <p:spPr>
            <a:xfrm>
              <a:off x="2165222" y="7423810"/>
              <a:ext cx="150233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</a:rPr>
                <a:t>■</a:t>
              </a:r>
              <a:r>
                <a:rPr kumimoji="1" lang="en-US" altLang="ja-JP" sz="1050" dirty="0"/>
                <a:t> 24 hours  </a:t>
              </a:r>
              <a:r>
                <a:rPr kumimoji="1" lang="ja-JP" altLang="en-US" sz="105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</a:rPr>
                <a:t>■</a:t>
              </a:r>
              <a:r>
                <a:rPr kumimoji="1" lang="en-US" altLang="ja-JP" sz="1050" dirty="0"/>
                <a:t> 3 weeks</a:t>
              </a:r>
              <a:endParaRPr kumimoji="1" lang="ja-JP" altLang="en-US" sz="1050"/>
            </a:p>
          </p:txBody>
        </p:sp>
      </p:grp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D83DF79-5BDB-BFE8-87F5-452D6DC96916}"/>
              </a:ext>
            </a:extLst>
          </p:cNvPr>
          <p:cNvSpPr txBox="1"/>
          <p:nvPr/>
        </p:nvSpPr>
        <p:spPr>
          <a:xfrm>
            <a:off x="4056934" y="2452523"/>
            <a:ext cx="9589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/>
              <a:t>HEK293T cells</a:t>
            </a:r>
            <a:endParaRPr kumimoji="1" lang="ja-JP" altLang="en-US" sz="1050" b="1"/>
          </a:p>
        </p:txBody>
      </p:sp>
      <p:sp>
        <p:nvSpPr>
          <p:cNvPr id="163" name="下矢印 162">
            <a:extLst>
              <a:ext uri="{FF2B5EF4-FFF2-40B4-BE49-F238E27FC236}">
                <a16:creationId xmlns:a16="http://schemas.microsoft.com/office/drawing/2014/main" id="{776E3AC9-1BE6-43DC-E0A7-442497DC71F0}"/>
              </a:ext>
            </a:extLst>
          </p:cNvPr>
          <p:cNvSpPr/>
          <p:nvPr/>
        </p:nvSpPr>
        <p:spPr>
          <a:xfrm>
            <a:off x="5064889" y="5894322"/>
            <a:ext cx="286466" cy="1635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2187454A-2CCD-465B-0E9A-60514170C3AC}"/>
              </a:ext>
            </a:extLst>
          </p:cNvPr>
          <p:cNvSpPr txBox="1"/>
          <p:nvPr/>
        </p:nvSpPr>
        <p:spPr>
          <a:xfrm>
            <a:off x="5936664" y="1125587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Plasmids</a:t>
            </a:r>
            <a:endParaRPr kumimoji="1" lang="ja-JP" altLang="en-US" sz="1050"/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D42DAEC1-716F-408B-C39F-E865DB2F321A}"/>
              </a:ext>
            </a:extLst>
          </p:cNvPr>
          <p:cNvSpPr txBox="1"/>
          <p:nvPr/>
        </p:nvSpPr>
        <p:spPr>
          <a:xfrm>
            <a:off x="6251377" y="2119532"/>
            <a:ext cx="380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3 w</a:t>
            </a:r>
            <a:endParaRPr kumimoji="1" lang="ja-JP" altLang="en-US" sz="1050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1EA96258-F84F-A3C3-336C-97E4CA7A9B38}"/>
              </a:ext>
            </a:extLst>
          </p:cNvPr>
          <p:cNvSpPr txBox="1"/>
          <p:nvPr/>
        </p:nvSpPr>
        <p:spPr>
          <a:xfrm>
            <a:off x="5828607" y="2305354"/>
            <a:ext cx="9060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Fluorescence</a:t>
            </a:r>
            <a:endParaRPr kumimoji="1" lang="ja-JP" altLang="en-US" sz="1050"/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CFC92208-351A-4AC1-6B38-8EE5BC82FF0C}"/>
              </a:ext>
            </a:extLst>
          </p:cNvPr>
          <p:cNvSpPr txBox="1"/>
          <p:nvPr/>
        </p:nvSpPr>
        <p:spPr>
          <a:xfrm>
            <a:off x="6195721" y="1473145"/>
            <a:ext cx="4892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+ Puro</a:t>
            </a:r>
            <a:endParaRPr kumimoji="1" lang="ja-JP" altLang="en-US" sz="900"/>
          </a:p>
        </p:txBody>
      </p:sp>
      <p:sp>
        <p:nvSpPr>
          <p:cNvPr id="168" name="下矢印 167">
            <a:extLst>
              <a:ext uri="{FF2B5EF4-FFF2-40B4-BE49-F238E27FC236}">
                <a16:creationId xmlns:a16="http://schemas.microsoft.com/office/drawing/2014/main" id="{DD10F216-6334-9166-3A35-ACE975664BB0}"/>
              </a:ext>
            </a:extLst>
          </p:cNvPr>
          <p:cNvSpPr/>
          <p:nvPr/>
        </p:nvSpPr>
        <p:spPr>
          <a:xfrm>
            <a:off x="6370317" y="1681615"/>
            <a:ext cx="121768" cy="49785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69" name="下矢印 168">
            <a:extLst>
              <a:ext uri="{FF2B5EF4-FFF2-40B4-BE49-F238E27FC236}">
                <a16:creationId xmlns:a16="http://schemas.microsoft.com/office/drawing/2014/main" id="{83953AA5-1D6A-0AEE-6BE1-BC1E143E2DD0}"/>
              </a:ext>
            </a:extLst>
          </p:cNvPr>
          <p:cNvSpPr/>
          <p:nvPr/>
        </p:nvSpPr>
        <p:spPr>
          <a:xfrm>
            <a:off x="6370317" y="1394434"/>
            <a:ext cx="108000" cy="10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70" name="下矢印 169">
            <a:extLst>
              <a:ext uri="{FF2B5EF4-FFF2-40B4-BE49-F238E27FC236}">
                <a16:creationId xmlns:a16="http://schemas.microsoft.com/office/drawing/2014/main" id="{8F385C97-B0C8-32FA-9B34-EBAE7C1D95A4}"/>
              </a:ext>
            </a:extLst>
          </p:cNvPr>
          <p:cNvSpPr/>
          <p:nvPr/>
        </p:nvSpPr>
        <p:spPr>
          <a:xfrm>
            <a:off x="6039397" y="1389776"/>
            <a:ext cx="108000" cy="10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AAC81137-59CD-3A68-D546-11BD3523F576}"/>
              </a:ext>
            </a:extLst>
          </p:cNvPr>
          <p:cNvSpPr txBox="1"/>
          <p:nvPr/>
        </p:nvSpPr>
        <p:spPr>
          <a:xfrm>
            <a:off x="5872124" y="1445514"/>
            <a:ext cx="4235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24 h</a:t>
            </a:r>
            <a:endParaRPr kumimoji="1" lang="ja-JP" altLang="en-US" sz="1050"/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F244ACCE-A50B-023D-0B5B-20334658A72E}"/>
              </a:ext>
            </a:extLst>
          </p:cNvPr>
          <p:cNvSpPr/>
          <p:nvPr/>
        </p:nvSpPr>
        <p:spPr>
          <a:xfrm>
            <a:off x="5872124" y="1088695"/>
            <a:ext cx="809126" cy="125713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412543B7-F181-34A7-792F-D6A6AD3DF52F}"/>
              </a:ext>
            </a:extLst>
          </p:cNvPr>
          <p:cNvSpPr txBox="1"/>
          <p:nvPr/>
        </p:nvSpPr>
        <p:spPr>
          <a:xfrm>
            <a:off x="617658" y="7588243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Plasmids</a:t>
            </a:r>
            <a:endParaRPr kumimoji="1" lang="ja-JP" altLang="en-US" sz="1050"/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551715EB-B5C7-1CC3-3689-79969579D33E}"/>
              </a:ext>
            </a:extLst>
          </p:cNvPr>
          <p:cNvSpPr txBox="1"/>
          <p:nvPr/>
        </p:nvSpPr>
        <p:spPr>
          <a:xfrm>
            <a:off x="932371" y="8582188"/>
            <a:ext cx="380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3 w</a:t>
            </a:r>
            <a:endParaRPr kumimoji="1" lang="ja-JP" altLang="en-US" sz="1050"/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A86D1833-B54F-56A5-3DFE-49F2F0DF8CBC}"/>
              </a:ext>
            </a:extLst>
          </p:cNvPr>
          <p:cNvSpPr txBox="1"/>
          <p:nvPr/>
        </p:nvSpPr>
        <p:spPr>
          <a:xfrm>
            <a:off x="509601" y="8768010"/>
            <a:ext cx="9060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Fluorescence</a:t>
            </a:r>
            <a:endParaRPr kumimoji="1" lang="ja-JP" altLang="en-US" sz="1050"/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27828F10-343A-5400-5914-C9B7E366ECF2}"/>
              </a:ext>
            </a:extLst>
          </p:cNvPr>
          <p:cNvSpPr txBox="1"/>
          <p:nvPr/>
        </p:nvSpPr>
        <p:spPr>
          <a:xfrm>
            <a:off x="876715" y="7935801"/>
            <a:ext cx="4892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+ Puro</a:t>
            </a:r>
            <a:endParaRPr kumimoji="1" lang="ja-JP" altLang="en-US" sz="900"/>
          </a:p>
        </p:txBody>
      </p:sp>
      <p:sp>
        <p:nvSpPr>
          <p:cNvPr id="177" name="下矢印 176">
            <a:extLst>
              <a:ext uri="{FF2B5EF4-FFF2-40B4-BE49-F238E27FC236}">
                <a16:creationId xmlns:a16="http://schemas.microsoft.com/office/drawing/2014/main" id="{8D830B33-46B1-AE46-59C5-60522E744938}"/>
              </a:ext>
            </a:extLst>
          </p:cNvPr>
          <p:cNvSpPr/>
          <p:nvPr/>
        </p:nvSpPr>
        <p:spPr>
          <a:xfrm>
            <a:off x="1051311" y="8144271"/>
            <a:ext cx="121768" cy="49785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78" name="下矢印 177">
            <a:extLst>
              <a:ext uri="{FF2B5EF4-FFF2-40B4-BE49-F238E27FC236}">
                <a16:creationId xmlns:a16="http://schemas.microsoft.com/office/drawing/2014/main" id="{2E603B8A-6EA2-F3B7-337D-A96BA532B7FE}"/>
              </a:ext>
            </a:extLst>
          </p:cNvPr>
          <p:cNvSpPr/>
          <p:nvPr/>
        </p:nvSpPr>
        <p:spPr>
          <a:xfrm>
            <a:off x="1051311" y="7857090"/>
            <a:ext cx="108000" cy="10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79" name="下矢印 178">
            <a:extLst>
              <a:ext uri="{FF2B5EF4-FFF2-40B4-BE49-F238E27FC236}">
                <a16:creationId xmlns:a16="http://schemas.microsoft.com/office/drawing/2014/main" id="{41B83F8F-6670-2195-1DEE-C22189AC8CD4}"/>
              </a:ext>
            </a:extLst>
          </p:cNvPr>
          <p:cNvSpPr/>
          <p:nvPr/>
        </p:nvSpPr>
        <p:spPr>
          <a:xfrm>
            <a:off x="720391" y="7852432"/>
            <a:ext cx="108000" cy="10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94347C2D-6B3F-AE8E-09B5-28BD1E6B1E19}"/>
              </a:ext>
            </a:extLst>
          </p:cNvPr>
          <p:cNvSpPr txBox="1"/>
          <p:nvPr/>
        </p:nvSpPr>
        <p:spPr>
          <a:xfrm>
            <a:off x="553118" y="7908170"/>
            <a:ext cx="4235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24 h</a:t>
            </a:r>
            <a:endParaRPr kumimoji="1" lang="ja-JP" altLang="en-US" sz="1050"/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EEDB22AF-598D-B506-7772-BC66945E7AF6}"/>
              </a:ext>
            </a:extLst>
          </p:cNvPr>
          <p:cNvSpPr/>
          <p:nvPr/>
        </p:nvSpPr>
        <p:spPr>
          <a:xfrm>
            <a:off x="553118" y="7551351"/>
            <a:ext cx="809126" cy="125713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78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44520</TotalTime>
  <Words>266</Words>
  <Application>Microsoft Macintosh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光井 洋介</dc:creator>
  <cp:lastModifiedBy>Microsoft Office User</cp:lastModifiedBy>
  <cp:revision>615</cp:revision>
  <cp:lastPrinted>2024-01-22T08:16:25Z</cp:lastPrinted>
  <dcterms:created xsi:type="dcterms:W3CDTF">2019-03-12T06:37:00Z</dcterms:created>
  <dcterms:modified xsi:type="dcterms:W3CDTF">2024-10-26T04:27:32Z</dcterms:modified>
</cp:coreProperties>
</file>